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 id="277" r:id="rId22"/>
    <p:sldId id="276" r:id="rId23"/>
    <p:sldId id="278" r:id="rId24"/>
    <p:sldId id="280" r:id="rId25"/>
    <p:sldId id="281" r:id="rId26"/>
    <p:sldId id="282" r:id="rId27"/>
    <p:sldId id="283" r:id="rId28"/>
    <p:sldId id="284" r:id="rId29"/>
    <p:sldId id="285" r:id="rId30"/>
    <p:sldId id="287" r:id="rId31"/>
    <p:sldId id="286" r:id="rId32"/>
    <p:sldId id="289" r:id="rId33"/>
    <p:sldId id="288" r:id="rId34"/>
    <p:sldId id="290" r:id="rId35"/>
    <p:sldId id="291" r:id="rId36"/>
  </p:sldIdLst>
  <p:sldSz cx="9144000" cy="5143500" type="screen16x9"/>
  <p:notesSz cx="6858000" cy="9144000"/>
  <p:embeddedFontLst>
    <p:embeddedFont>
      <p:font typeface="Roboto" panose="020B060402020202020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Algerian" panose="04020705040A02060702" pitchFamily="8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t>
        <a:bodyPr/>
        <a:lstStyle/>
        <a:p>
          <a:endParaRPr lang="en-US"/>
        </a:p>
      </dgm:t>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t>
        <a:bodyPr/>
        <a:lstStyle/>
        <a:p>
          <a:endParaRPr lang="en-US"/>
        </a:p>
      </dgm:t>
    </dgm:pt>
    <dgm:pt modelId="{745B4DAC-0FE8-4E7D-B2CE-8252117A14BE}" type="pres">
      <dgm:prSet presAssocID="{2C8DE9A4-6DAE-4586-B658-6AFCBAAF5F9B}" presName="sibTrans" presStyleLbl="sibTrans1D1" presStyleIdx="0" presStyleCnt="5"/>
      <dgm:spPr/>
      <dgm:t>
        <a:bodyPr/>
        <a:lstStyle/>
        <a:p>
          <a:endParaRPr lang="en-US"/>
        </a:p>
      </dgm:t>
    </dgm:pt>
    <dgm:pt modelId="{9F80D032-3BED-4E11-B70F-DBDD13D5AB04}" type="pres">
      <dgm:prSet presAssocID="{2C8DE9A4-6DAE-4586-B658-6AFCBAAF5F9B}" presName="connectorText" presStyleLbl="sibTrans1D1" presStyleIdx="0" presStyleCnt="5"/>
      <dgm:spPr/>
      <dgm:t>
        <a:bodyPr/>
        <a:lstStyle/>
        <a:p>
          <a:endParaRPr lang="en-US"/>
        </a:p>
      </dgm:t>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t>
        <a:bodyPr/>
        <a:lstStyle/>
        <a:p>
          <a:endParaRPr lang="en-US"/>
        </a:p>
      </dgm:t>
    </dgm:pt>
    <dgm:pt modelId="{736D0B0F-05DB-4C77-9F45-2E50A083BEFA}" type="pres">
      <dgm:prSet presAssocID="{5D24F442-CFB6-48EC-A71A-29949667D57E}" presName="sibTrans" presStyleLbl="sibTrans1D1" presStyleIdx="1" presStyleCnt="5"/>
      <dgm:spPr/>
      <dgm:t>
        <a:bodyPr/>
        <a:lstStyle/>
        <a:p>
          <a:endParaRPr lang="en-US"/>
        </a:p>
      </dgm:t>
    </dgm:pt>
    <dgm:pt modelId="{DD010312-EE73-43C8-8F36-274B200D9E4D}" type="pres">
      <dgm:prSet presAssocID="{5D24F442-CFB6-48EC-A71A-29949667D57E}" presName="connectorText" presStyleLbl="sibTrans1D1" presStyleIdx="1" presStyleCnt="5"/>
      <dgm:spPr/>
      <dgm:t>
        <a:bodyPr/>
        <a:lstStyle/>
        <a:p>
          <a:endParaRPr lang="en-US"/>
        </a:p>
      </dgm:t>
    </dgm:pt>
    <dgm:pt modelId="{555A5117-C512-4955-914E-A7C822F9DB94}" type="pres">
      <dgm:prSet presAssocID="{1C40817D-9FD3-4F9D-A1A9-B8C22EA2EA00}" presName="node" presStyleLbl="node1" presStyleIdx="2" presStyleCnt="6" custLinFactNeighborX="35165">
        <dgm:presLayoutVars>
          <dgm:bulletEnabled val="1"/>
        </dgm:presLayoutVars>
      </dgm:prSet>
      <dgm:spPr/>
      <dgm:t>
        <a:bodyPr/>
        <a:lstStyle/>
        <a:p>
          <a:endParaRPr lang="en-US"/>
        </a:p>
      </dgm:t>
    </dgm:pt>
    <dgm:pt modelId="{21ED6B9D-1F79-4484-ADE9-88705C1126DF}" type="pres">
      <dgm:prSet presAssocID="{A4DED33C-CA63-46ED-83FD-C67D8E09A8B1}" presName="sibTrans" presStyleLbl="sibTrans1D1" presStyleIdx="2" presStyleCnt="5"/>
      <dgm:spPr/>
      <dgm:t>
        <a:bodyPr/>
        <a:lstStyle/>
        <a:p>
          <a:endParaRPr lang="en-US"/>
        </a:p>
      </dgm:t>
    </dgm:pt>
    <dgm:pt modelId="{D61D6881-3CE7-4991-B15C-7387375E8244}" type="pres">
      <dgm:prSet presAssocID="{A4DED33C-CA63-46ED-83FD-C67D8E09A8B1}" presName="connectorText" presStyleLbl="sibTrans1D1" presStyleIdx="2" presStyleCnt="5"/>
      <dgm:spPr/>
      <dgm:t>
        <a:bodyPr/>
        <a:lstStyle/>
        <a:p>
          <a:endParaRPr lang="en-US"/>
        </a:p>
      </dgm:t>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t>
        <a:bodyPr/>
        <a:lstStyle/>
        <a:p>
          <a:endParaRPr lang="en-US"/>
        </a:p>
      </dgm:t>
    </dgm:pt>
    <dgm:pt modelId="{F8D1CD44-DB8E-4DBF-A63E-8F959137D490}" type="pres">
      <dgm:prSet presAssocID="{6D166AEC-155C-479E-B854-9BD94F3C7DD1}" presName="sibTrans" presStyleLbl="sibTrans1D1" presStyleIdx="3" presStyleCnt="5"/>
      <dgm:spPr/>
      <dgm:t>
        <a:bodyPr/>
        <a:lstStyle/>
        <a:p>
          <a:endParaRPr lang="en-US"/>
        </a:p>
      </dgm:t>
    </dgm:pt>
    <dgm:pt modelId="{F5700640-464C-4BBA-B801-F1AB60B86C05}" type="pres">
      <dgm:prSet presAssocID="{6D166AEC-155C-479E-B854-9BD94F3C7DD1}" presName="connectorText" presStyleLbl="sibTrans1D1" presStyleIdx="3" presStyleCnt="5"/>
      <dgm:spPr/>
      <dgm:t>
        <a:bodyPr/>
        <a:lstStyle/>
        <a:p>
          <a:endParaRPr lang="en-US"/>
        </a:p>
      </dgm:t>
    </dgm:pt>
    <dgm:pt modelId="{BA580F22-48D3-4571-8D99-2942132B43A3}" type="pres">
      <dgm:prSet presAssocID="{6775EF80-B594-4205-AD85-71F59E145695}" presName="node" presStyleLbl="node1" presStyleIdx="4" presStyleCnt="6">
        <dgm:presLayoutVars>
          <dgm:bulletEnabled val="1"/>
        </dgm:presLayoutVars>
      </dgm:prSet>
      <dgm:spPr/>
      <dgm:t>
        <a:bodyPr/>
        <a:lstStyle/>
        <a:p>
          <a:endParaRPr lang="en-US"/>
        </a:p>
      </dgm:t>
    </dgm:pt>
    <dgm:pt modelId="{23501CD4-5F40-4EFB-8371-493AC5B0C7F3}" type="pres">
      <dgm:prSet presAssocID="{3697C00A-BA23-415A-A768-81A16A948AA3}" presName="sibTrans" presStyleLbl="sibTrans1D1" presStyleIdx="4" presStyleCnt="5"/>
      <dgm:spPr/>
      <dgm:t>
        <a:bodyPr/>
        <a:lstStyle/>
        <a:p>
          <a:endParaRPr lang="en-US"/>
        </a:p>
      </dgm:t>
    </dgm:pt>
    <dgm:pt modelId="{8D8C819B-A3D2-4DC8-A733-D632DD482AD3}" type="pres">
      <dgm:prSet presAssocID="{3697C00A-BA23-415A-A768-81A16A948AA3}" presName="connectorText" presStyleLbl="sibTrans1D1" presStyleIdx="4" presStyleCnt="5"/>
      <dgm:spPr/>
      <dgm:t>
        <a:bodyPr/>
        <a:lstStyle/>
        <a:p>
          <a:endParaRPr lang="en-US"/>
        </a:p>
      </dgm:t>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t>
        <a:bodyPr/>
        <a:lstStyle/>
        <a:p>
          <a:endParaRPr lang="en-US"/>
        </a:p>
      </dgm:t>
    </dgm:pt>
  </dgm:ptLst>
  <dgm:cxnLst>
    <dgm:cxn modelId="{C98467D6-5819-4DE8-B4EE-5D9CFC39A43C}" type="presOf" srcId="{6775EF80-B594-4205-AD85-71F59E145695}" destId="{BA580F22-48D3-4571-8D99-2942132B43A3}"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D4530200-86E3-4130-AEC5-56CF126A7145}" srcId="{281CDD55-8E6D-4C2B-BF16-D76FFFCA8887}" destId="{4C6BCF4A-74B5-4597-BA6B-EBF056DE9A75}" srcOrd="0" destOrd="0" parTransId="{09B3E503-23CB-4E65-8E16-82C3ECE44AEF}" sibTransId="{2C8DE9A4-6DAE-4586-B658-6AFCBAAF5F9B}"/>
    <dgm:cxn modelId="{B9F0408D-D57E-431F-B92B-FEEA14C09F00}" type="presOf" srcId="{2C8DE9A4-6DAE-4586-B658-6AFCBAAF5F9B}" destId="{745B4DAC-0FE8-4E7D-B2CE-8252117A14BE}" srcOrd="0" destOrd="0" presId="urn:microsoft.com/office/officeart/2005/8/layout/bProcess3"/>
    <dgm:cxn modelId="{03849F54-4FF2-45F0-A964-4BDCFBC8CF53}" type="presOf" srcId="{A4DED33C-CA63-46ED-83FD-C67D8E09A8B1}" destId="{D61D6881-3CE7-4991-B15C-7387375E8244}"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1413A62A-348C-495F-AEB2-61991C3EE3AF}" type="presOf" srcId="{4160D8DC-3BCA-496F-B824-6C6AFC55F94C}" destId="{6FDD0554-AEFA-4403-A6E1-9B80618AC257}"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A7ABA80F-8391-4238-B301-4F0D4C5E8F27}" type="presOf" srcId="{6D166AEC-155C-479E-B854-9BD94F3C7DD1}" destId="{F5700640-464C-4BBA-B801-F1AB60B86C05}" srcOrd="1"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28C48EBC-0F88-4D1A-854B-DD1817F5B149}" type="presOf" srcId="{3697C00A-BA23-415A-A768-81A16A948AA3}" destId="{8D8C819B-A3D2-4DC8-A733-D632DD482AD3}" srcOrd="1" destOrd="0" presId="urn:microsoft.com/office/officeart/2005/8/layout/bProcess3"/>
    <dgm:cxn modelId="{3B916E07-ED02-491D-BD59-3776F2E1CB26}" type="presOf" srcId="{4C6BCF4A-74B5-4597-BA6B-EBF056DE9A75}" destId="{C41B6428-8C21-4D80-A1D4-BD49EE55C5EB}"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78AF4700-76F9-488A-976F-559531AD9D3C}" srcId="{281CDD55-8E6D-4C2B-BF16-D76FFFCA8887}" destId="{6FA5D9A9-9E74-49BF-B70C-AFAD297A10F7}" srcOrd="5" destOrd="0" parTransId="{CF39AA5A-1019-4160-B506-55D80616E366}" sibTransId="{5797F81E-9D27-48CE-8828-940918593D47}"/>
    <dgm:cxn modelId="{6B209B79-372D-4B77-BDBD-57E2DA58BB29}" type="presOf" srcId="{6FA5D9A9-9E74-49BF-B70C-AFAD297A10F7}" destId="{0B798275-8843-4AE9-9BD6-18D68BF3D123}"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E4F9601C-B4D7-4198-AD4E-72B04973B873}" srcId="{281CDD55-8E6D-4C2B-BF16-D76FFFCA8887}" destId="{1C40817D-9FD3-4F9D-A1A9-B8C22EA2EA00}" srcOrd="2" destOrd="0" parTransId="{7DFF084F-7D71-40E2-ABC9-010513FB8076}" sibTransId="{A4DED33C-CA63-46ED-83FD-C67D8E09A8B1}"/>
    <dgm:cxn modelId="{463EC0B2-AE9A-4881-A56C-9FE4BAFB8A7A}" type="presOf" srcId="{A4DED33C-CA63-46ED-83FD-C67D8E09A8B1}" destId="{21ED6B9D-1F79-4484-ADE9-88705C1126DF}" srcOrd="0" destOrd="0" presId="urn:microsoft.com/office/officeart/2005/8/layout/bProcess3"/>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687658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62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592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xmlns="" id="{545EDCB0-76EB-F377-072B-096542657C7A}"/>
              </a:ext>
            </a:extLst>
          </p:cNvPr>
          <p:cNvPicPr>
            <a:picLocks noChangeAspect="1"/>
          </p:cNvPicPr>
          <p:nvPr/>
        </p:nvPicPr>
        <p:blipFill>
          <a:blip r:embed="rId3"/>
          <a:srcRect t="12213" b="12213"/>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xmlns="" id="{DE145A46-ABE9-247A-73C7-9195761EB179}"/>
              </a:ext>
            </a:extLst>
          </p:cNvPr>
          <p:cNvPicPr>
            <a:picLocks noChangeAspect="1"/>
          </p:cNvPicPr>
          <p:nvPr/>
        </p:nvPicPr>
        <p:blipFill>
          <a:blip r:embed="rId4"/>
          <a:stretch>
            <a:fillRect/>
          </a:stretch>
        </p:blipFill>
        <p:spPr>
          <a:xfrm rot="21162836">
            <a:off x="1244524" y="2299859"/>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xmlns="" id="{A2FD9CBA-B185-979C-F20C-7B39E8DDBBD1}"/>
              </a:ext>
            </a:extLst>
          </p:cNvPr>
          <p:cNvSpPr txBox="1">
            <a:spLocks/>
          </p:cNvSpPr>
          <p:nvPr/>
        </p:nvSpPr>
        <p:spPr>
          <a:xfrm>
            <a:off x="1376844" y="543425"/>
            <a:ext cx="6390311" cy="1554480"/>
          </a:xfrm>
          <a:prstGeom prst="rect">
            <a:avLst/>
          </a:prstGeom>
          <a:solidFill>
            <a:srgbClr val="F5FDFF"/>
          </a:solidFill>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p>
          <a:p>
            <a:pPr>
              <a:spcBef>
                <a:spcPts val="100"/>
              </a:spcBef>
            </a:pPr>
            <a:r>
              <a:rPr lang="en-US" sz="2400" b="1" spc="-114" dirty="0">
                <a:solidFill>
                  <a:srgbClr val="124F5C"/>
                </a:solidFill>
                <a:latin typeface="Algerian" pitchFamily="82" charset="0"/>
                <a:ea typeface="+mj-ea"/>
                <a:sym typeface="Montserrat"/>
              </a:rPr>
              <a:t>(Supervised Machine Learning Regression)</a:t>
            </a:r>
            <a: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xmlns="" id="{8013C284-844F-DDC5-1353-C3CD2A562CDA}"/>
              </a:ext>
            </a:extLst>
          </p:cNvPr>
          <p:cNvSpPr txBox="1"/>
          <p:nvPr/>
        </p:nvSpPr>
        <p:spPr>
          <a:xfrm>
            <a:off x="3406198" y="3755250"/>
            <a:ext cx="2961652" cy="68480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sz="1400" b="0" dirty="0"/>
              <a:t>Team Member:-</a:t>
            </a:r>
          </a:p>
          <a:p>
            <a:r>
              <a:rPr lang="en-US" sz="1400" b="0" dirty="0"/>
              <a:t>1) Kuresh Chandra Tripathy</a:t>
            </a:r>
          </a:p>
          <a:p>
            <a:r>
              <a:rPr lang="en-US" sz="1400" b="0" dirty="0"/>
              <a:t>2) N </a:t>
            </a:r>
            <a:r>
              <a:rPr lang="en-US" sz="1400" b="0" dirty="0" err="1"/>
              <a:t>Santosh</a:t>
            </a:r>
            <a:r>
              <a:rPr lang="en-US" sz="1400" b="0" dirty="0"/>
              <a:t> Kumar Choudhury</a:t>
            </a:r>
            <a:endParaRPr sz="1400" b="0"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xmlns=""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xmlns=""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xmlns=""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xmlns="" id="{2E614B04-04CD-DA17-668F-A668311221C1}"/>
              </a:ext>
            </a:extLst>
          </p:cNvPr>
          <p:cNvSpPr txBox="1"/>
          <p:nvPr/>
        </p:nvSpPr>
        <p:spPr>
          <a:xfrm>
            <a:off x="492342" y="2390806"/>
            <a:ext cx="4215488" cy="523220"/>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according to functioning days and Non- functioning days </a:t>
            </a:r>
          </a:p>
        </p:txBody>
      </p:sp>
      <p:pic>
        <p:nvPicPr>
          <p:cNvPr id="2050" name="Picture 2">
            <a:extLst>
              <a:ext uri="{FF2B5EF4-FFF2-40B4-BE49-F238E27FC236}">
                <a16:creationId xmlns:a16="http://schemas.microsoft.com/office/drawing/2014/main" xmlns=""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xmlns=""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xmlns=""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xmlns=""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xmlns=""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xmlns=""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xmlns=""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xmlns=""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xmlns=""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xmlns=""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xmlns=""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xmlns=""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xmlns=""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xmlns=""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r>
              <a:rPr lang="en-US" dirty="0"/>
              <a:t/>
            </a:r>
            <a:br>
              <a:rPr lang="en-US" dirty="0"/>
            </a:br>
            <a:endParaRPr lang="en-US" dirty="0"/>
          </a:p>
        </p:txBody>
      </p:sp>
    </p:spTree>
    <p:extLst>
      <p:ext uri="{BB962C8B-B14F-4D97-AF65-F5344CB8AC3E}">
        <p14:creationId xmlns:p14="http://schemas.microsoft.com/office/powerpoint/2010/main" val="17975445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xmlns=""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xmlns=""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xmlns=""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xmlns=""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xmlns=""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xmlns=""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xmlns=""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xmlns=""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xmlns=""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xmlns=""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xmlns=""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xmlns=""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xmlns=""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xmlns=""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xmlns=""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xmlns=""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xmlns=""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xmlns=""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xmlns=""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xmlns=""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xmlns=""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05" y="812464"/>
            <a:ext cx="3157408" cy="18924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451" y="784553"/>
            <a:ext cx="3384470" cy="20339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917" y="2972069"/>
            <a:ext cx="3263628" cy="195606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54" y="2815828"/>
            <a:ext cx="3525405" cy="2118660"/>
          </a:xfrm>
          <a:prstGeom prst="rect">
            <a:avLst/>
          </a:prstGeom>
        </p:spPr>
      </p:pic>
    </p:spTree>
    <p:extLst>
      <p:ext uri="{BB962C8B-B14F-4D97-AF65-F5344CB8AC3E}">
        <p14:creationId xmlns:p14="http://schemas.microsoft.com/office/powerpoint/2010/main" val="16629538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xmlns=""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xmlns=""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xmlns=""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493" y="986319"/>
            <a:ext cx="5609689" cy="12431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43" y="3006459"/>
            <a:ext cx="3247688" cy="19216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358" y="3006458"/>
            <a:ext cx="3239296" cy="1928029"/>
          </a:xfrm>
          <a:prstGeom prst="rect">
            <a:avLst/>
          </a:prstGeom>
        </p:spPr>
      </p:pic>
    </p:spTree>
    <p:extLst>
      <p:ext uri="{BB962C8B-B14F-4D97-AF65-F5344CB8AC3E}">
        <p14:creationId xmlns:p14="http://schemas.microsoft.com/office/powerpoint/2010/main" val="1699846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xmlns="" id="{81C1DD64-2BFB-0081-5D68-48B067C6501C}"/>
              </a:ext>
            </a:extLst>
          </p:cNvPr>
          <p:cNvSpPr txBox="1"/>
          <p:nvPr/>
        </p:nvSpPr>
        <p:spPr>
          <a:xfrm>
            <a:off x="469246" y="1101849"/>
            <a:ext cx="3735361" cy="2878417"/>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xmlns=""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xmlns=""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xmlns=""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xmlns=""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xmlns=""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xmlns=""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51" y="1746607"/>
            <a:ext cx="7215152" cy="2445249"/>
          </a:xfrm>
          <a:prstGeom prst="rect">
            <a:avLst/>
          </a:prstGeom>
        </p:spPr>
      </p:pic>
    </p:spTree>
    <p:extLst>
      <p:ext uri="{BB962C8B-B14F-4D97-AF65-F5344CB8AC3E}">
        <p14:creationId xmlns:p14="http://schemas.microsoft.com/office/powerpoint/2010/main" val="35107393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sp>
        <p:nvSpPr>
          <p:cNvPr id="10" name="TextBox 9">
            <a:extLst>
              <a:ext uri="{FF2B5EF4-FFF2-40B4-BE49-F238E27FC236}">
                <a16:creationId xmlns:a16="http://schemas.microsoft.com/office/drawing/2014/main" xmlns=""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80" y="742697"/>
            <a:ext cx="3025280" cy="3182031"/>
          </a:xfrm>
          <a:prstGeom prst="rect">
            <a:avLst/>
          </a:prstGeom>
        </p:spPr>
      </p:pic>
    </p:spTree>
    <p:extLst>
      <p:ext uri="{BB962C8B-B14F-4D97-AF65-F5344CB8AC3E}">
        <p14:creationId xmlns:p14="http://schemas.microsoft.com/office/powerpoint/2010/main" val="26042836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xmlns=""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sp>
        <p:nvSpPr>
          <p:cNvPr id="21" name="TextBox 20">
            <a:extLst>
              <a:ext uri="{FF2B5EF4-FFF2-40B4-BE49-F238E27FC236}">
                <a16:creationId xmlns:a16="http://schemas.microsoft.com/office/drawing/2014/main" xmlns=""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763" y="2284786"/>
            <a:ext cx="4156489" cy="2858713"/>
          </a:xfrm>
          <a:prstGeom prst="rect">
            <a:avLst/>
          </a:prstGeom>
        </p:spPr>
      </p:pic>
    </p:spTree>
    <p:extLst>
      <p:ext uri="{BB962C8B-B14F-4D97-AF65-F5344CB8AC3E}">
        <p14:creationId xmlns:p14="http://schemas.microsoft.com/office/powerpoint/2010/main" val="3537795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C348B5-42BA-144C-86B6-FB94D442A0BF}"/>
              </a:ext>
            </a:extLst>
          </p:cNvPr>
          <p:cNvSpPr txBox="1"/>
          <p:nvPr/>
        </p:nvSpPr>
        <p:spPr>
          <a:xfrm>
            <a:off x="480131" y="174640"/>
            <a:ext cx="7901869" cy="461665"/>
          </a:xfrm>
          <a:custGeom>
            <a:avLst/>
            <a:gdLst>
              <a:gd name="connsiteX0" fmla="*/ 0 w 7901869"/>
              <a:gd name="connsiteY0" fmla="*/ 0 h 461665"/>
              <a:gd name="connsiteX1" fmla="*/ 485401 w 7901869"/>
              <a:gd name="connsiteY1" fmla="*/ 0 h 461665"/>
              <a:gd name="connsiteX2" fmla="*/ 812764 w 7901869"/>
              <a:gd name="connsiteY2" fmla="*/ 0 h 461665"/>
              <a:gd name="connsiteX3" fmla="*/ 1535220 w 7901869"/>
              <a:gd name="connsiteY3" fmla="*/ 0 h 461665"/>
              <a:gd name="connsiteX4" fmla="*/ 2020621 w 7901869"/>
              <a:gd name="connsiteY4" fmla="*/ 0 h 461665"/>
              <a:gd name="connsiteX5" fmla="*/ 2664059 w 7901869"/>
              <a:gd name="connsiteY5" fmla="*/ 0 h 461665"/>
              <a:gd name="connsiteX6" fmla="*/ 3070441 w 7901869"/>
              <a:gd name="connsiteY6" fmla="*/ 0 h 461665"/>
              <a:gd name="connsiteX7" fmla="*/ 3792897 w 7901869"/>
              <a:gd name="connsiteY7" fmla="*/ 0 h 461665"/>
              <a:gd name="connsiteX8" fmla="*/ 4278298 w 7901869"/>
              <a:gd name="connsiteY8" fmla="*/ 0 h 461665"/>
              <a:gd name="connsiteX9" fmla="*/ 4684679 w 7901869"/>
              <a:gd name="connsiteY9" fmla="*/ 0 h 461665"/>
              <a:gd name="connsiteX10" fmla="*/ 5170080 w 7901869"/>
              <a:gd name="connsiteY10" fmla="*/ 0 h 461665"/>
              <a:gd name="connsiteX11" fmla="*/ 5813518 w 7901869"/>
              <a:gd name="connsiteY11" fmla="*/ 0 h 461665"/>
              <a:gd name="connsiteX12" fmla="*/ 6377937 w 7901869"/>
              <a:gd name="connsiteY12" fmla="*/ 0 h 461665"/>
              <a:gd name="connsiteX13" fmla="*/ 6863338 w 7901869"/>
              <a:gd name="connsiteY13" fmla="*/ 0 h 461665"/>
              <a:gd name="connsiteX14" fmla="*/ 7901869 w 7901869"/>
              <a:gd name="connsiteY14" fmla="*/ 0 h 461665"/>
              <a:gd name="connsiteX15" fmla="*/ 7901869 w 7901869"/>
              <a:gd name="connsiteY15" fmla="*/ 461665 h 461665"/>
              <a:gd name="connsiteX16" fmla="*/ 7337450 w 7901869"/>
              <a:gd name="connsiteY16" fmla="*/ 461665 h 461665"/>
              <a:gd name="connsiteX17" fmla="*/ 6614993 w 7901869"/>
              <a:gd name="connsiteY17" fmla="*/ 461665 h 461665"/>
              <a:gd name="connsiteX18" fmla="*/ 6050574 w 7901869"/>
              <a:gd name="connsiteY18" fmla="*/ 461665 h 461665"/>
              <a:gd name="connsiteX19" fmla="*/ 5407136 w 7901869"/>
              <a:gd name="connsiteY19" fmla="*/ 461665 h 461665"/>
              <a:gd name="connsiteX20" fmla="*/ 4921736 w 7901869"/>
              <a:gd name="connsiteY20" fmla="*/ 461665 h 461665"/>
              <a:gd name="connsiteX21" fmla="*/ 4594372 w 7901869"/>
              <a:gd name="connsiteY21" fmla="*/ 461665 h 461665"/>
              <a:gd name="connsiteX22" fmla="*/ 4267009 w 7901869"/>
              <a:gd name="connsiteY22" fmla="*/ 461665 h 461665"/>
              <a:gd name="connsiteX23" fmla="*/ 3781609 w 7901869"/>
              <a:gd name="connsiteY23" fmla="*/ 461665 h 461665"/>
              <a:gd name="connsiteX24" fmla="*/ 3059152 w 7901869"/>
              <a:gd name="connsiteY24" fmla="*/ 461665 h 461665"/>
              <a:gd name="connsiteX25" fmla="*/ 2731789 w 7901869"/>
              <a:gd name="connsiteY25" fmla="*/ 461665 h 461665"/>
              <a:gd name="connsiteX26" fmla="*/ 2246388 w 7901869"/>
              <a:gd name="connsiteY26" fmla="*/ 461665 h 461665"/>
              <a:gd name="connsiteX27" fmla="*/ 1523932 w 7901869"/>
              <a:gd name="connsiteY27" fmla="*/ 461665 h 461665"/>
              <a:gd name="connsiteX28" fmla="*/ 1117550 w 7901869"/>
              <a:gd name="connsiteY28" fmla="*/ 461665 h 461665"/>
              <a:gd name="connsiteX29" fmla="*/ 553131 w 7901869"/>
              <a:gd name="connsiteY29" fmla="*/ 461665 h 461665"/>
              <a:gd name="connsiteX30" fmla="*/ 0 w 7901869"/>
              <a:gd name="connsiteY30" fmla="*/ 461665 h 461665"/>
              <a:gd name="connsiteX31" fmla="*/ 0 w 7901869"/>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01869" h="461665" fill="none" extrusionOk="0">
                <a:moveTo>
                  <a:pt x="0" y="0"/>
                </a:moveTo>
                <a:cubicBezTo>
                  <a:pt x="230924" y="-42011"/>
                  <a:pt x="386367" y="13774"/>
                  <a:pt x="485401" y="0"/>
                </a:cubicBezTo>
                <a:cubicBezTo>
                  <a:pt x="584435" y="-13774"/>
                  <a:pt x="655362" y="16972"/>
                  <a:pt x="812764" y="0"/>
                </a:cubicBezTo>
                <a:cubicBezTo>
                  <a:pt x="970166" y="-16972"/>
                  <a:pt x="1355832" y="62725"/>
                  <a:pt x="1535220" y="0"/>
                </a:cubicBezTo>
                <a:cubicBezTo>
                  <a:pt x="1714608" y="-62725"/>
                  <a:pt x="1849512" y="40263"/>
                  <a:pt x="2020621" y="0"/>
                </a:cubicBezTo>
                <a:cubicBezTo>
                  <a:pt x="2191730" y="-40263"/>
                  <a:pt x="2509152" y="30261"/>
                  <a:pt x="2664059" y="0"/>
                </a:cubicBezTo>
                <a:cubicBezTo>
                  <a:pt x="2818966" y="-30261"/>
                  <a:pt x="2956329" y="26831"/>
                  <a:pt x="3070441" y="0"/>
                </a:cubicBezTo>
                <a:cubicBezTo>
                  <a:pt x="3184553" y="-26831"/>
                  <a:pt x="3539693" y="2583"/>
                  <a:pt x="3792897" y="0"/>
                </a:cubicBezTo>
                <a:cubicBezTo>
                  <a:pt x="4046101" y="-2583"/>
                  <a:pt x="4165369" y="13079"/>
                  <a:pt x="4278298" y="0"/>
                </a:cubicBezTo>
                <a:cubicBezTo>
                  <a:pt x="4391227" y="-13079"/>
                  <a:pt x="4543319" y="31926"/>
                  <a:pt x="4684679" y="0"/>
                </a:cubicBezTo>
                <a:cubicBezTo>
                  <a:pt x="4826039" y="-31926"/>
                  <a:pt x="4994343" y="2951"/>
                  <a:pt x="5170080" y="0"/>
                </a:cubicBezTo>
                <a:cubicBezTo>
                  <a:pt x="5345817" y="-2951"/>
                  <a:pt x="5641775" y="25215"/>
                  <a:pt x="5813518" y="0"/>
                </a:cubicBezTo>
                <a:cubicBezTo>
                  <a:pt x="5985261" y="-25215"/>
                  <a:pt x="6158393" y="35762"/>
                  <a:pt x="6377937" y="0"/>
                </a:cubicBezTo>
                <a:cubicBezTo>
                  <a:pt x="6597481" y="-35762"/>
                  <a:pt x="6634788" y="19554"/>
                  <a:pt x="6863338" y="0"/>
                </a:cubicBezTo>
                <a:cubicBezTo>
                  <a:pt x="7091888" y="-19554"/>
                  <a:pt x="7625649" y="91562"/>
                  <a:pt x="7901869" y="0"/>
                </a:cubicBezTo>
                <a:cubicBezTo>
                  <a:pt x="7908961" y="142619"/>
                  <a:pt x="7883961" y="286105"/>
                  <a:pt x="7901869" y="461665"/>
                </a:cubicBezTo>
                <a:cubicBezTo>
                  <a:pt x="7749564" y="506794"/>
                  <a:pt x="7504103" y="439461"/>
                  <a:pt x="7337450" y="461665"/>
                </a:cubicBezTo>
                <a:cubicBezTo>
                  <a:pt x="7170797" y="483869"/>
                  <a:pt x="6898792" y="392938"/>
                  <a:pt x="6614993" y="461665"/>
                </a:cubicBezTo>
                <a:cubicBezTo>
                  <a:pt x="6331194" y="530392"/>
                  <a:pt x="6178045" y="428789"/>
                  <a:pt x="6050574" y="461665"/>
                </a:cubicBezTo>
                <a:cubicBezTo>
                  <a:pt x="5923103" y="494541"/>
                  <a:pt x="5589530" y="433062"/>
                  <a:pt x="5407136" y="461665"/>
                </a:cubicBezTo>
                <a:cubicBezTo>
                  <a:pt x="5224742" y="490268"/>
                  <a:pt x="5068500" y="436346"/>
                  <a:pt x="4921736" y="461665"/>
                </a:cubicBezTo>
                <a:cubicBezTo>
                  <a:pt x="4774972" y="486984"/>
                  <a:pt x="4680492" y="436740"/>
                  <a:pt x="4594372" y="461665"/>
                </a:cubicBezTo>
                <a:cubicBezTo>
                  <a:pt x="4508252" y="486590"/>
                  <a:pt x="4358421" y="438398"/>
                  <a:pt x="4267009" y="461665"/>
                </a:cubicBezTo>
                <a:cubicBezTo>
                  <a:pt x="4175597" y="484932"/>
                  <a:pt x="3887614" y="438137"/>
                  <a:pt x="3781609" y="461665"/>
                </a:cubicBezTo>
                <a:cubicBezTo>
                  <a:pt x="3675604" y="485193"/>
                  <a:pt x="3279998" y="387531"/>
                  <a:pt x="3059152" y="461665"/>
                </a:cubicBezTo>
                <a:cubicBezTo>
                  <a:pt x="2838306" y="535799"/>
                  <a:pt x="2881382" y="430129"/>
                  <a:pt x="2731789" y="461665"/>
                </a:cubicBezTo>
                <a:cubicBezTo>
                  <a:pt x="2582196" y="493201"/>
                  <a:pt x="2462068" y="405927"/>
                  <a:pt x="2246388" y="461665"/>
                </a:cubicBezTo>
                <a:cubicBezTo>
                  <a:pt x="2030708" y="517403"/>
                  <a:pt x="1739853" y="449641"/>
                  <a:pt x="1523932" y="461665"/>
                </a:cubicBezTo>
                <a:cubicBezTo>
                  <a:pt x="1308011" y="473689"/>
                  <a:pt x="1244671" y="436009"/>
                  <a:pt x="1117550" y="461665"/>
                </a:cubicBezTo>
                <a:cubicBezTo>
                  <a:pt x="990429" y="487321"/>
                  <a:pt x="746893" y="460254"/>
                  <a:pt x="553131" y="461665"/>
                </a:cubicBezTo>
                <a:cubicBezTo>
                  <a:pt x="359369" y="463076"/>
                  <a:pt x="117447" y="457427"/>
                  <a:pt x="0" y="461665"/>
                </a:cubicBezTo>
                <a:cubicBezTo>
                  <a:pt x="-31649" y="320074"/>
                  <a:pt x="44461" y="189326"/>
                  <a:pt x="0" y="0"/>
                </a:cubicBezTo>
                <a:close/>
              </a:path>
              <a:path w="7901869" h="461665" stroke="0" extrusionOk="0">
                <a:moveTo>
                  <a:pt x="0" y="0"/>
                </a:moveTo>
                <a:cubicBezTo>
                  <a:pt x="189419" y="-48305"/>
                  <a:pt x="356443" y="40655"/>
                  <a:pt x="643438" y="0"/>
                </a:cubicBezTo>
                <a:cubicBezTo>
                  <a:pt x="930433" y="-40655"/>
                  <a:pt x="894344" y="29659"/>
                  <a:pt x="1049820" y="0"/>
                </a:cubicBezTo>
                <a:cubicBezTo>
                  <a:pt x="1205296" y="-29659"/>
                  <a:pt x="1303136" y="23087"/>
                  <a:pt x="1535220" y="0"/>
                </a:cubicBezTo>
                <a:cubicBezTo>
                  <a:pt x="1767304" y="-23087"/>
                  <a:pt x="2081072" y="16206"/>
                  <a:pt x="2257677" y="0"/>
                </a:cubicBezTo>
                <a:cubicBezTo>
                  <a:pt x="2434282" y="-16206"/>
                  <a:pt x="2489469" y="48208"/>
                  <a:pt x="2664059" y="0"/>
                </a:cubicBezTo>
                <a:cubicBezTo>
                  <a:pt x="2838649" y="-48208"/>
                  <a:pt x="3001878" y="26854"/>
                  <a:pt x="3307497" y="0"/>
                </a:cubicBezTo>
                <a:cubicBezTo>
                  <a:pt x="3613116" y="-26854"/>
                  <a:pt x="3661104" y="63976"/>
                  <a:pt x="3950934" y="0"/>
                </a:cubicBezTo>
                <a:cubicBezTo>
                  <a:pt x="4240764" y="-63976"/>
                  <a:pt x="4226545" y="28539"/>
                  <a:pt x="4436335" y="0"/>
                </a:cubicBezTo>
                <a:cubicBezTo>
                  <a:pt x="4646125" y="-28539"/>
                  <a:pt x="4936451" y="2132"/>
                  <a:pt x="5079773" y="0"/>
                </a:cubicBezTo>
                <a:cubicBezTo>
                  <a:pt x="5223095" y="-2132"/>
                  <a:pt x="5567901" y="18867"/>
                  <a:pt x="5723211" y="0"/>
                </a:cubicBezTo>
                <a:cubicBezTo>
                  <a:pt x="5878521" y="-18867"/>
                  <a:pt x="5986987" y="52996"/>
                  <a:pt x="6208611" y="0"/>
                </a:cubicBezTo>
                <a:cubicBezTo>
                  <a:pt x="6430235" y="-52996"/>
                  <a:pt x="6710743" y="49019"/>
                  <a:pt x="6931068" y="0"/>
                </a:cubicBezTo>
                <a:cubicBezTo>
                  <a:pt x="7151393" y="-49019"/>
                  <a:pt x="7456197" y="3152"/>
                  <a:pt x="7901869" y="0"/>
                </a:cubicBezTo>
                <a:cubicBezTo>
                  <a:pt x="7923527" y="158245"/>
                  <a:pt x="7850853" y="325330"/>
                  <a:pt x="7901869" y="461665"/>
                </a:cubicBezTo>
                <a:cubicBezTo>
                  <a:pt x="7766548" y="472609"/>
                  <a:pt x="7638695" y="456023"/>
                  <a:pt x="7416468" y="461665"/>
                </a:cubicBezTo>
                <a:cubicBezTo>
                  <a:pt x="7194241" y="467307"/>
                  <a:pt x="7122825" y="440189"/>
                  <a:pt x="6931068" y="461665"/>
                </a:cubicBezTo>
                <a:cubicBezTo>
                  <a:pt x="6739311" y="483141"/>
                  <a:pt x="6581740" y="442293"/>
                  <a:pt x="6445667" y="461665"/>
                </a:cubicBezTo>
                <a:cubicBezTo>
                  <a:pt x="6309594" y="481037"/>
                  <a:pt x="6179743" y="427460"/>
                  <a:pt x="5960267" y="461665"/>
                </a:cubicBezTo>
                <a:cubicBezTo>
                  <a:pt x="5740791" y="495870"/>
                  <a:pt x="5660315" y="457592"/>
                  <a:pt x="5553885" y="461665"/>
                </a:cubicBezTo>
                <a:cubicBezTo>
                  <a:pt x="5447455" y="465738"/>
                  <a:pt x="5241350" y="446378"/>
                  <a:pt x="5068485" y="461665"/>
                </a:cubicBezTo>
                <a:cubicBezTo>
                  <a:pt x="4895620" y="476952"/>
                  <a:pt x="4766690" y="439415"/>
                  <a:pt x="4583084" y="461665"/>
                </a:cubicBezTo>
                <a:cubicBezTo>
                  <a:pt x="4399478" y="483915"/>
                  <a:pt x="4224475" y="443902"/>
                  <a:pt x="3939646" y="461665"/>
                </a:cubicBezTo>
                <a:cubicBezTo>
                  <a:pt x="3654817" y="479428"/>
                  <a:pt x="3591836" y="405114"/>
                  <a:pt x="3454246" y="461665"/>
                </a:cubicBezTo>
                <a:cubicBezTo>
                  <a:pt x="3316656" y="518216"/>
                  <a:pt x="3139762" y="455200"/>
                  <a:pt x="2889826" y="461665"/>
                </a:cubicBezTo>
                <a:cubicBezTo>
                  <a:pt x="2639890" y="468130"/>
                  <a:pt x="2651772" y="420304"/>
                  <a:pt x="2483445" y="461665"/>
                </a:cubicBezTo>
                <a:cubicBezTo>
                  <a:pt x="2315118" y="503026"/>
                  <a:pt x="2031170" y="411029"/>
                  <a:pt x="1840007" y="461665"/>
                </a:cubicBezTo>
                <a:cubicBezTo>
                  <a:pt x="1648844" y="512301"/>
                  <a:pt x="1608894" y="426130"/>
                  <a:pt x="1512643" y="461665"/>
                </a:cubicBezTo>
                <a:cubicBezTo>
                  <a:pt x="1416392" y="497200"/>
                  <a:pt x="1193325" y="416976"/>
                  <a:pt x="1106262" y="461665"/>
                </a:cubicBezTo>
                <a:cubicBezTo>
                  <a:pt x="1019199" y="506354"/>
                  <a:pt x="802668" y="399951"/>
                  <a:pt x="541842" y="461665"/>
                </a:cubicBezTo>
                <a:cubicBezTo>
                  <a:pt x="281016" y="523379"/>
                  <a:pt x="262987" y="431681"/>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Model </a:t>
            </a:r>
            <a:r>
              <a:rPr lang="en-US" sz="2400" spc="-35" dirty="0" err="1">
                <a:latin typeface="Verdana"/>
              </a:rPr>
              <a:t>Training,Model</a:t>
            </a:r>
            <a:r>
              <a:rPr lang="en-US" sz="2400" spc="-35" dirty="0">
                <a:latin typeface="Verdana"/>
              </a:rPr>
              <a:t> Selection and Evaluation:-</a:t>
            </a:r>
          </a:p>
        </p:txBody>
      </p:sp>
      <p:sp>
        <p:nvSpPr>
          <p:cNvPr id="3" name="TextBox 2">
            <a:extLst>
              <a:ext uri="{FF2B5EF4-FFF2-40B4-BE49-F238E27FC236}">
                <a16:creationId xmlns:a16="http://schemas.microsoft.com/office/drawing/2014/main" xmlns=""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08" y="2555373"/>
            <a:ext cx="7678222" cy="1533739"/>
          </a:xfrm>
          <a:prstGeom prst="rect">
            <a:avLst/>
          </a:prstGeom>
        </p:spPr>
      </p:pic>
    </p:spTree>
    <p:extLst>
      <p:ext uri="{BB962C8B-B14F-4D97-AF65-F5344CB8AC3E}">
        <p14:creationId xmlns:p14="http://schemas.microsoft.com/office/powerpoint/2010/main" val="11691079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xmlns=""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xmlns=""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xmlns=""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xmlns=""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a:t>
            </a:r>
            <a:r>
              <a:rPr lang="en-US" dirty="0" smtClean="0"/>
              <a:t>.65 that </a:t>
            </a:r>
            <a:r>
              <a:rPr lang="en-US" dirty="0"/>
              <a:t>means our model can capture most of the data variance.</a:t>
            </a:r>
          </a:p>
        </p:txBody>
      </p:sp>
      <p:sp>
        <p:nvSpPr>
          <p:cNvPr id="14" name="TextBox 13">
            <a:extLst>
              <a:ext uri="{FF2B5EF4-FFF2-40B4-BE49-F238E27FC236}">
                <a16:creationId xmlns:a16="http://schemas.microsoft.com/office/drawing/2014/main" xmlns=""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a:t>
            </a:r>
            <a:r>
              <a:rPr lang="en-US" dirty="0" smtClean="0"/>
              <a:t>0.65 </a:t>
            </a:r>
            <a:r>
              <a:rPr lang="en-US" dirty="0"/>
              <a:t>that means our model can capture most of the data variance.</a:t>
            </a:r>
          </a:p>
        </p:txBody>
      </p:sp>
      <p:sp>
        <p:nvSpPr>
          <p:cNvPr id="15" name="TextBox 14">
            <a:extLst>
              <a:ext uri="{FF2B5EF4-FFF2-40B4-BE49-F238E27FC236}">
                <a16:creationId xmlns:a16="http://schemas.microsoft.com/office/drawing/2014/main" xmlns=""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xmlns=""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xmlns="" id="{F1E6448C-88C2-2FE1-3CC2-96A6FCDBD341}"/>
              </a:ext>
            </a:extLst>
          </p:cNvPr>
          <p:cNvPicPr>
            <a:picLocks noChangeAspect="1"/>
          </p:cNvPicPr>
          <p:nvPr/>
        </p:nvPicPr>
        <p:blipFill rotWithShape="1">
          <a:blip r:embed="rId2"/>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xmlns=""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6" y="3355265"/>
            <a:ext cx="3315496" cy="133421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79" y="2464488"/>
            <a:ext cx="2657846" cy="89547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034" y="2580355"/>
            <a:ext cx="2486372" cy="895475"/>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605" y="2464488"/>
            <a:ext cx="2505425" cy="943107"/>
          </a:xfrm>
          <a:prstGeom prst="rect">
            <a:avLst/>
          </a:prstGeom>
        </p:spPr>
      </p:pic>
    </p:spTree>
    <p:extLst>
      <p:ext uri="{BB962C8B-B14F-4D97-AF65-F5344CB8AC3E}">
        <p14:creationId xmlns:p14="http://schemas.microsoft.com/office/powerpoint/2010/main" val="29974035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xmlns=""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xmlns=""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xmlns=""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xmlns=""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a:t>
            </a:r>
            <a:r>
              <a:rPr lang="en-US" dirty="0" smtClean="0"/>
              <a:t>0.65 </a:t>
            </a:r>
            <a:r>
              <a:rPr lang="en-US" dirty="0"/>
              <a:t>that means our model can capture most of the data variance.</a:t>
            </a:r>
          </a:p>
        </p:txBody>
      </p:sp>
      <p:sp>
        <p:nvSpPr>
          <p:cNvPr id="14" name="TextBox 13">
            <a:extLst>
              <a:ext uri="{FF2B5EF4-FFF2-40B4-BE49-F238E27FC236}">
                <a16:creationId xmlns:a16="http://schemas.microsoft.com/office/drawing/2014/main" xmlns=""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a:t>
            </a:r>
            <a:r>
              <a:rPr lang="en-US" dirty="0" smtClean="0"/>
              <a:t>0.65 </a:t>
            </a:r>
            <a:r>
              <a:rPr lang="en-US" dirty="0"/>
              <a:t>that means our model can capture most of the data variance.</a:t>
            </a:r>
          </a:p>
        </p:txBody>
      </p:sp>
      <p:sp>
        <p:nvSpPr>
          <p:cNvPr id="15" name="TextBox 14">
            <a:extLst>
              <a:ext uri="{FF2B5EF4-FFF2-40B4-BE49-F238E27FC236}">
                <a16:creationId xmlns:a16="http://schemas.microsoft.com/office/drawing/2014/main" xmlns=""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xmlns=""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sp>
        <p:nvSpPr>
          <p:cNvPr id="19" name="TextBox 18">
            <a:extLst>
              <a:ext uri="{FF2B5EF4-FFF2-40B4-BE49-F238E27FC236}">
                <a16:creationId xmlns:a16="http://schemas.microsoft.com/office/drawing/2014/main" xmlns=""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98" y="3311415"/>
            <a:ext cx="3055995" cy="122978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354" y="2654742"/>
            <a:ext cx="2553056" cy="88594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947" y="2573910"/>
            <a:ext cx="2429214" cy="84784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887" y="2727078"/>
            <a:ext cx="3220382" cy="459180"/>
          </a:xfrm>
          <a:prstGeom prst="rect">
            <a:avLst/>
          </a:prstGeom>
        </p:spPr>
      </p:pic>
    </p:spTree>
    <p:extLst>
      <p:ext uri="{BB962C8B-B14F-4D97-AF65-F5344CB8AC3E}">
        <p14:creationId xmlns:p14="http://schemas.microsoft.com/office/powerpoint/2010/main" val="13668446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xmlns=""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xmlns=""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xmlns=""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xmlns=""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a:t>
            </a:r>
            <a:r>
              <a:rPr lang="en-US" dirty="0" smtClean="0"/>
              <a:t>0.65 </a:t>
            </a:r>
            <a:r>
              <a:rPr lang="en-US" dirty="0"/>
              <a:t>that means our model can capture most of the data variance.</a:t>
            </a:r>
          </a:p>
        </p:txBody>
      </p:sp>
      <p:sp>
        <p:nvSpPr>
          <p:cNvPr id="14" name="TextBox 13">
            <a:extLst>
              <a:ext uri="{FF2B5EF4-FFF2-40B4-BE49-F238E27FC236}">
                <a16:creationId xmlns:a16="http://schemas.microsoft.com/office/drawing/2014/main" xmlns=""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a:t>
            </a:r>
            <a:r>
              <a:rPr lang="en-US" dirty="0" smtClean="0"/>
              <a:t>0.65 </a:t>
            </a:r>
            <a:r>
              <a:rPr lang="en-US" dirty="0"/>
              <a:t>that means our model can capture most of the data variance.</a:t>
            </a:r>
          </a:p>
        </p:txBody>
      </p:sp>
      <p:sp>
        <p:nvSpPr>
          <p:cNvPr id="15" name="TextBox 14">
            <a:extLst>
              <a:ext uri="{FF2B5EF4-FFF2-40B4-BE49-F238E27FC236}">
                <a16:creationId xmlns:a16="http://schemas.microsoft.com/office/drawing/2014/main" xmlns=""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xmlns=""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9" name="TextBox 18">
            <a:extLst>
              <a:ext uri="{FF2B5EF4-FFF2-40B4-BE49-F238E27FC236}">
                <a16:creationId xmlns:a16="http://schemas.microsoft.com/office/drawing/2014/main" xmlns=""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53" y="2278450"/>
            <a:ext cx="3386800" cy="199756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453" y="2118247"/>
            <a:ext cx="2572109" cy="91452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396" y="1926179"/>
            <a:ext cx="2753109" cy="1019317"/>
          </a:xfrm>
          <a:prstGeom prst="rect">
            <a:avLst/>
          </a:prstGeom>
        </p:spPr>
      </p:pic>
    </p:spTree>
    <p:extLst>
      <p:ext uri="{BB962C8B-B14F-4D97-AF65-F5344CB8AC3E}">
        <p14:creationId xmlns:p14="http://schemas.microsoft.com/office/powerpoint/2010/main" val="9999171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xmlns=""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xmlns=""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xmlns=""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xmlns=""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a:t>
            </a:r>
            <a:r>
              <a:rPr lang="en-US" dirty="0" smtClean="0"/>
              <a:t>0.58 </a:t>
            </a:r>
            <a:r>
              <a:rPr lang="en-US" dirty="0"/>
              <a:t>that means our model can capture most of the data variance.</a:t>
            </a:r>
          </a:p>
        </p:txBody>
      </p:sp>
      <p:sp>
        <p:nvSpPr>
          <p:cNvPr id="8" name="TextBox 7">
            <a:extLst>
              <a:ext uri="{FF2B5EF4-FFF2-40B4-BE49-F238E27FC236}">
                <a16:creationId xmlns:a16="http://schemas.microsoft.com/office/drawing/2014/main" xmlns=""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a:t>
            </a:r>
            <a:r>
              <a:rPr lang="en-US" dirty="0" smtClean="0"/>
              <a:t>0.56 </a:t>
            </a:r>
            <a:r>
              <a:rPr lang="en-US" dirty="0"/>
              <a:t>that means our model can capture most of the data variance.</a:t>
            </a:r>
          </a:p>
        </p:txBody>
      </p:sp>
      <p:sp>
        <p:nvSpPr>
          <p:cNvPr id="9" name="TextBox 8">
            <a:extLst>
              <a:ext uri="{FF2B5EF4-FFF2-40B4-BE49-F238E27FC236}">
                <a16:creationId xmlns:a16="http://schemas.microsoft.com/office/drawing/2014/main" xmlns=""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xmlns=""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xmlns=""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050" name="Picture 2">
            <a:extLst>
              <a:ext uri="{FF2B5EF4-FFF2-40B4-BE49-F238E27FC236}">
                <a16:creationId xmlns:a16="http://schemas.microsoft.com/office/drawing/2014/main" xmlns="" id="{E5392815-3169-58D2-ACB0-A14AFF185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667" y="2013585"/>
            <a:ext cx="2448267" cy="90500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07" y="1964432"/>
            <a:ext cx="2486372" cy="914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37" y="1985790"/>
            <a:ext cx="2667372" cy="771633"/>
          </a:xfrm>
          <a:prstGeom prst="rect">
            <a:avLst/>
          </a:prstGeom>
        </p:spPr>
      </p:pic>
    </p:spTree>
    <p:extLst>
      <p:ext uri="{BB962C8B-B14F-4D97-AF65-F5344CB8AC3E}">
        <p14:creationId xmlns:p14="http://schemas.microsoft.com/office/powerpoint/2010/main" val="14707754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xmlns=""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xmlns=""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xmlns=""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a:t>
            </a:r>
            <a:r>
              <a:rPr lang="en-US" dirty="0" smtClean="0"/>
              <a:t>0.83 </a:t>
            </a:r>
            <a:r>
              <a:rPr lang="en-US" dirty="0"/>
              <a:t>that means our model can capture most of the data variance.</a:t>
            </a:r>
          </a:p>
        </p:txBody>
      </p:sp>
      <p:sp>
        <p:nvSpPr>
          <p:cNvPr id="8" name="TextBox 7">
            <a:extLst>
              <a:ext uri="{FF2B5EF4-FFF2-40B4-BE49-F238E27FC236}">
                <a16:creationId xmlns:a16="http://schemas.microsoft.com/office/drawing/2014/main" xmlns=""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a:t>
            </a:r>
            <a:r>
              <a:rPr lang="en-US" dirty="0" smtClean="0"/>
              <a:t>0.79 </a:t>
            </a:r>
            <a:r>
              <a:rPr lang="en-US" dirty="0"/>
              <a:t>that means our model can capture most of the data variance.</a:t>
            </a:r>
          </a:p>
        </p:txBody>
      </p:sp>
      <p:sp>
        <p:nvSpPr>
          <p:cNvPr id="9" name="TextBox 8">
            <a:extLst>
              <a:ext uri="{FF2B5EF4-FFF2-40B4-BE49-F238E27FC236}">
                <a16:creationId xmlns:a16="http://schemas.microsoft.com/office/drawing/2014/main" xmlns=""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xmlns=""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xmlns=""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78" y="1868565"/>
            <a:ext cx="2921958" cy="191140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064" y="2054668"/>
            <a:ext cx="2331635" cy="9358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699" y="1938809"/>
            <a:ext cx="2495898" cy="800212"/>
          </a:xfrm>
          <a:prstGeom prst="rect">
            <a:avLst/>
          </a:prstGeom>
        </p:spPr>
      </p:pic>
    </p:spTree>
    <p:extLst>
      <p:ext uri="{BB962C8B-B14F-4D97-AF65-F5344CB8AC3E}">
        <p14:creationId xmlns:p14="http://schemas.microsoft.com/office/powerpoint/2010/main" val="39635967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xmlns=""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xmlns=""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xmlns=""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a:t>
            </a:r>
            <a:r>
              <a:rPr lang="en-US" dirty="0" smtClean="0"/>
              <a:t>0.99 </a:t>
            </a:r>
            <a:r>
              <a:rPr lang="en-US" dirty="0"/>
              <a:t>that means our model can capture most of the data variance.</a:t>
            </a:r>
          </a:p>
        </p:txBody>
      </p:sp>
      <p:sp>
        <p:nvSpPr>
          <p:cNvPr id="8" name="TextBox 7">
            <a:extLst>
              <a:ext uri="{FF2B5EF4-FFF2-40B4-BE49-F238E27FC236}">
                <a16:creationId xmlns:a16="http://schemas.microsoft.com/office/drawing/2014/main" xmlns=""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a:t>
            </a:r>
            <a:r>
              <a:rPr lang="en-US" dirty="0" smtClean="0"/>
              <a:t>0.92 </a:t>
            </a:r>
            <a:r>
              <a:rPr lang="en-US" dirty="0"/>
              <a:t>that means our model can capture most of the data variance.</a:t>
            </a:r>
          </a:p>
        </p:txBody>
      </p:sp>
      <p:sp>
        <p:nvSpPr>
          <p:cNvPr id="9" name="TextBox 8">
            <a:extLst>
              <a:ext uri="{FF2B5EF4-FFF2-40B4-BE49-F238E27FC236}">
                <a16:creationId xmlns:a16="http://schemas.microsoft.com/office/drawing/2014/main" xmlns=""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xmlns=""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xmlns=""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77" y="2273961"/>
            <a:ext cx="2657427" cy="173836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287" y="2049569"/>
            <a:ext cx="2400635" cy="100026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003" y="2027778"/>
            <a:ext cx="2419688" cy="1019317"/>
          </a:xfrm>
          <a:prstGeom prst="rect">
            <a:avLst/>
          </a:prstGeom>
        </p:spPr>
      </p:pic>
    </p:spTree>
    <p:extLst>
      <p:ext uri="{BB962C8B-B14F-4D97-AF65-F5344CB8AC3E}">
        <p14:creationId xmlns:p14="http://schemas.microsoft.com/office/powerpoint/2010/main" val="26727111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xmlns=""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pic>
        <p:nvPicPr>
          <p:cNvPr id="3" name="Picture 2" descr="Icon&#10;&#10;Description automatically generated">
            <a:extLst>
              <a:ext uri="{FF2B5EF4-FFF2-40B4-BE49-F238E27FC236}">
                <a16:creationId xmlns:a16="http://schemas.microsoft.com/office/drawing/2014/main" xmlns="" id="{6A1E7DD8-5D66-99E7-EB52-727CA4C5FD2D}"/>
              </a:ext>
            </a:extLst>
          </p:cNvPr>
          <p:cNvPicPr>
            <a:picLocks noChangeAspect="1"/>
          </p:cNvPicPr>
          <p:nvPr/>
        </p:nvPicPr>
        <p:blipFill>
          <a:blip r:embed="rId2"/>
          <a:stretch>
            <a:fillRect/>
          </a:stretch>
        </p:blipFill>
        <p:spPr>
          <a:xfrm>
            <a:off x="5667457" y="1588036"/>
            <a:ext cx="3251941" cy="3251941"/>
          </a:xfrm>
          <a:prstGeom prst="rect">
            <a:avLst/>
          </a:prstGeom>
        </p:spPr>
      </p:pic>
    </p:spTree>
    <p:extLst>
      <p:ext uri="{BB962C8B-B14F-4D97-AF65-F5344CB8AC3E}">
        <p14:creationId xmlns:p14="http://schemas.microsoft.com/office/powerpoint/2010/main" val="27530261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xmlns=""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931" y="1541308"/>
            <a:ext cx="3131800" cy="5143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84" y="1503106"/>
            <a:ext cx="3467584" cy="4372585"/>
          </a:xfrm>
          <a:prstGeom prst="rect">
            <a:avLst/>
          </a:prstGeom>
        </p:spPr>
      </p:pic>
    </p:spTree>
    <p:extLst>
      <p:ext uri="{BB962C8B-B14F-4D97-AF65-F5344CB8AC3E}">
        <p14:creationId xmlns:p14="http://schemas.microsoft.com/office/powerpoint/2010/main" val="33799548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xmlns=""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xmlns=""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xmlns=""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xmlns=""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a:t>
            </a:r>
            <a:r>
              <a:rPr lang="en-US" dirty="0" smtClean="0"/>
              <a:t>0.89 </a:t>
            </a:r>
            <a:r>
              <a:rPr lang="en-US" dirty="0"/>
              <a:t>that means our model can capture most of the data variance.</a:t>
            </a:r>
          </a:p>
        </p:txBody>
      </p:sp>
      <p:sp>
        <p:nvSpPr>
          <p:cNvPr id="7" name="TextBox 6">
            <a:extLst>
              <a:ext uri="{FF2B5EF4-FFF2-40B4-BE49-F238E27FC236}">
                <a16:creationId xmlns:a16="http://schemas.microsoft.com/office/drawing/2014/main" xmlns=""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a:t>
            </a:r>
            <a:r>
              <a:rPr lang="en-US" dirty="0" smtClean="0"/>
              <a:t>0.88 </a:t>
            </a:r>
            <a:r>
              <a:rPr lang="en-US" dirty="0"/>
              <a:t>that means our model can capture most of the data variance.</a:t>
            </a:r>
          </a:p>
        </p:txBody>
      </p:sp>
      <p:sp>
        <p:nvSpPr>
          <p:cNvPr id="8" name="TextBox 7">
            <a:extLst>
              <a:ext uri="{FF2B5EF4-FFF2-40B4-BE49-F238E27FC236}">
                <a16:creationId xmlns:a16="http://schemas.microsoft.com/office/drawing/2014/main" xmlns=""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xmlns=""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xmlns=""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511" y="2130269"/>
            <a:ext cx="2534271" cy="101370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003" y="2106181"/>
            <a:ext cx="2419688" cy="100026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783" y="2372713"/>
            <a:ext cx="2686369" cy="1757295"/>
          </a:xfrm>
          <a:prstGeom prst="rect">
            <a:avLst/>
          </a:prstGeom>
        </p:spPr>
      </p:pic>
    </p:spTree>
    <p:extLst>
      <p:ext uri="{BB962C8B-B14F-4D97-AF65-F5344CB8AC3E}">
        <p14:creationId xmlns:p14="http://schemas.microsoft.com/office/powerpoint/2010/main" val="3906567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xmlns=""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11" y="1131731"/>
            <a:ext cx="3181794" cy="427732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093" y="821397"/>
            <a:ext cx="3131800" cy="5143500"/>
          </a:xfrm>
          <a:prstGeom prst="rect">
            <a:avLst/>
          </a:prstGeom>
        </p:spPr>
      </p:pic>
    </p:spTree>
    <p:extLst>
      <p:ext uri="{BB962C8B-B14F-4D97-AF65-F5344CB8AC3E}">
        <p14:creationId xmlns:p14="http://schemas.microsoft.com/office/powerpoint/2010/main" val="40224739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3FB55F1-818D-E815-CD4C-EAF92B7F6D40}"/>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xmlns="" id="{AC6DEA4D-B48C-40B3-28E3-F3D59D6452A1}"/>
              </a:ext>
            </a:extLst>
          </p:cNvPr>
          <p:cNvSpPr txBox="1"/>
          <p:nvPr/>
        </p:nvSpPr>
        <p:spPr>
          <a:xfrm>
            <a:off x="480132" y="761867"/>
            <a:ext cx="3482288" cy="4401205"/>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12121"/>
                </a:solidFill>
                <a:effectLst/>
                <a:latin typeface="Roboto" panose="02000000000000000000" pitchFamily="2" charset="0"/>
              </a:rPr>
              <a:t>Hyperparameter tuning (or hyperparameter optimization) is the process of determining the right combination of hyperparameters that maximizes the model performance. It works by running multiple trials in a single training process.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ach trial is a complete execution of your training application with values for your chosen hyperparameters, set within the limits you specify.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This process once finished will give you the set of hyperparameter values that are best suited for the model to give optimal results</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There are two type way to tuning hyperparameter</a:t>
            </a: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GridSearchCV</a:t>
            </a:r>
            <a:endParaRPr lang="en-US" dirty="0">
              <a:solidFill>
                <a:srgbClr val="212121"/>
              </a:solidFill>
              <a:latin typeface="Roboto" panose="02000000000000000000" pitchFamily="2" charset="0"/>
            </a:endParaRP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RandomizedSearchCV</a:t>
            </a:r>
          </a:p>
          <a:p>
            <a:pPr marL="285750" indent="-285750" algn="l">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xmlns="" id="{6E29162C-796C-0952-1965-68043E3A3FE0}"/>
              </a:ext>
            </a:extLst>
          </p:cNvPr>
          <p:cNvSpPr txBox="1"/>
          <p:nvPr/>
        </p:nvSpPr>
        <p:spPr>
          <a:xfrm>
            <a:off x="3962419" y="2454312"/>
            <a:ext cx="4468025" cy="369845"/>
          </a:xfrm>
          <a:prstGeom prst="rect">
            <a:avLst/>
          </a:prstGeom>
          <a:noFill/>
        </p:spPr>
        <p:txBody>
          <a:bodyPr wrap="square" rtlCol="0">
            <a:spAutoFit/>
          </a:bodyPr>
          <a:lstStyle/>
          <a:p>
            <a:pPr marL="11430">
              <a:lnSpc>
                <a:spcPct val="125000"/>
              </a:lnSpc>
              <a:spcBef>
                <a:spcPts val="110"/>
              </a:spcBef>
              <a:spcAft>
                <a:spcPts val="115"/>
              </a:spcAft>
            </a:pPr>
            <a:r>
              <a:rPr lang="en-US" sz="1600" b="1" dirty="0">
                <a:solidFill>
                  <a:srgbClr val="202122"/>
                </a:solidFill>
                <a:latin typeface="+mj-lt"/>
              </a:rPr>
              <a:t>Hyperparameter</a:t>
            </a:r>
            <a:r>
              <a:rPr lang="en-US" sz="1600" b="1" spc="-35" dirty="0">
                <a:latin typeface="+mj-lt"/>
              </a:rPr>
              <a:t> used </a:t>
            </a:r>
            <a:r>
              <a:rPr lang="en-US" sz="1600" b="1" dirty="0">
                <a:solidFill>
                  <a:srgbClr val="202122"/>
                </a:solidFill>
                <a:latin typeface="+mj-lt"/>
              </a:rPr>
              <a:t>GridSearchCV Value</a:t>
            </a:r>
          </a:p>
        </p:txBody>
      </p:sp>
      <p:sp>
        <p:nvSpPr>
          <p:cNvPr id="7" name="TextBox 6">
            <a:extLst>
              <a:ext uri="{FF2B5EF4-FFF2-40B4-BE49-F238E27FC236}">
                <a16:creationId xmlns:a16="http://schemas.microsoft.com/office/drawing/2014/main" xmlns="" id="{31AC26E1-474B-1D57-10D5-648801F729D9}"/>
              </a:ext>
            </a:extLst>
          </p:cNvPr>
          <p:cNvSpPr txBox="1"/>
          <p:nvPr/>
        </p:nvSpPr>
        <p:spPr>
          <a:xfrm>
            <a:off x="3962419" y="4221728"/>
            <a:ext cx="2635190" cy="738664"/>
          </a:xfrm>
          <a:prstGeom prst="rect">
            <a:avLst/>
          </a:prstGeom>
          <a:noFill/>
        </p:spPr>
        <p:txBody>
          <a:bodyPr wrap="square">
            <a:spAutoFit/>
          </a:bodyPr>
          <a:lstStyle/>
          <a:p>
            <a:r>
              <a:rPr lang="en-US" dirty="0"/>
              <a:t>R2 score value is </a:t>
            </a:r>
            <a:r>
              <a:rPr lang="en-US" dirty="0" smtClean="0"/>
              <a:t>0.96that </a:t>
            </a:r>
            <a:r>
              <a:rPr lang="en-US" dirty="0"/>
              <a:t>means our model can capture most of the data variance.</a:t>
            </a:r>
          </a:p>
        </p:txBody>
      </p:sp>
      <p:sp>
        <p:nvSpPr>
          <p:cNvPr id="8" name="TextBox 7">
            <a:extLst>
              <a:ext uri="{FF2B5EF4-FFF2-40B4-BE49-F238E27FC236}">
                <a16:creationId xmlns:a16="http://schemas.microsoft.com/office/drawing/2014/main" xmlns="" id="{FDF27859-A629-3950-9F70-4362CF0ED588}"/>
              </a:ext>
            </a:extLst>
          </p:cNvPr>
          <p:cNvSpPr txBox="1"/>
          <p:nvPr/>
        </p:nvSpPr>
        <p:spPr>
          <a:xfrm>
            <a:off x="6534987" y="4221728"/>
            <a:ext cx="2635190" cy="738664"/>
          </a:xfrm>
          <a:prstGeom prst="rect">
            <a:avLst/>
          </a:prstGeom>
          <a:noFill/>
        </p:spPr>
        <p:txBody>
          <a:bodyPr wrap="square">
            <a:spAutoFit/>
          </a:bodyPr>
          <a:lstStyle/>
          <a:p>
            <a:r>
              <a:rPr lang="en-US" dirty="0"/>
              <a:t>R2 score value is </a:t>
            </a:r>
            <a:r>
              <a:rPr lang="en-US" dirty="0" smtClean="0"/>
              <a:t>0.92 </a:t>
            </a:r>
            <a:r>
              <a:rPr lang="en-US" dirty="0"/>
              <a:t>that means our model can capture most of the data variance.</a:t>
            </a:r>
          </a:p>
        </p:txBody>
      </p:sp>
      <p:sp>
        <p:nvSpPr>
          <p:cNvPr id="9" name="TextBox 8">
            <a:extLst>
              <a:ext uri="{FF2B5EF4-FFF2-40B4-BE49-F238E27FC236}">
                <a16:creationId xmlns:a16="http://schemas.microsoft.com/office/drawing/2014/main" xmlns="" id="{4F6B39C1-8444-F4A3-2156-00D18BD4CC26}"/>
              </a:ext>
            </a:extLst>
          </p:cNvPr>
          <p:cNvSpPr txBox="1"/>
          <p:nvPr/>
        </p:nvSpPr>
        <p:spPr>
          <a:xfrm>
            <a:off x="3962419" y="3906924"/>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xmlns="" id="{79D50577-5962-D9C7-0AF5-490B0C7F08F4}"/>
              </a:ext>
            </a:extLst>
          </p:cNvPr>
          <p:cNvSpPr txBox="1"/>
          <p:nvPr/>
        </p:nvSpPr>
        <p:spPr>
          <a:xfrm>
            <a:off x="7116430" y="3906925"/>
            <a:ext cx="1396464" cy="307777"/>
          </a:xfrm>
          <a:prstGeom prst="rect">
            <a:avLst/>
          </a:prstGeom>
          <a:noFill/>
        </p:spPr>
        <p:txBody>
          <a:bodyPr wrap="square">
            <a:spAutoFit/>
          </a:bodyPr>
          <a:lstStyle/>
          <a:p>
            <a:r>
              <a:rPr lang="en-US" b="1" dirty="0"/>
              <a:t>Testing Value</a:t>
            </a:r>
          </a:p>
        </p:txBody>
      </p:sp>
      <p:pic>
        <p:nvPicPr>
          <p:cNvPr id="18" name="Picture 17" descr="A picture containing background pattern&#10;&#10;Description automatically generated">
            <a:extLst>
              <a:ext uri="{FF2B5EF4-FFF2-40B4-BE49-F238E27FC236}">
                <a16:creationId xmlns:a16="http://schemas.microsoft.com/office/drawing/2014/main" xmlns="" id="{AA9F9C61-0B16-09C6-1712-39207D0F8066}"/>
              </a:ext>
            </a:extLst>
          </p:cNvPr>
          <p:cNvPicPr>
            <a:picLocks noChangeAspect="1"/>
          </p:cNvPicPr>
          <p:nvPr/>
        </p:nvPicPr>
        <p:blipFill>
          <a:blip r:embed="rId2"/>
          <a:stretch>
            <a:fillRect/>
          </a:stretch>
        </p:blipFill>
        <p:spPr>
          <a:xfrm>
            <a:off x="6266455" y="1036228"/>
            <a:ext cx="2624460" cy="1193309"/>
          </a:xfrm>
          <a:prstGeom prst="rect">
            <a:avLst/>
          </a:prstGeom>
        </p:spPr>
      </p:pic>
      <p:pic>
        <p:nvPicPr>
          <p:cNvPr id="4098" name="Picture 2" descr="Hyperparameter Tuning Black Magic - Alteryx Community">
            <a:extLst>
              <a:ext uri="{FF2B5EF4-FFF2-40B4-BE49-F238E27FC236}">
                <a16:creationId xmlns:a16="http://schemas.microsoft.com/office/drawing/2014/main" xmlns="" id="{0FFF9003-727C-1E22-DF08-59D227412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61" t="4508" r="4405" b="9574"/>
          <a:stretch/>
        </p:blipFill>
        <p:spPr bwMode="auto">
          <a:xfrm>
            <a:off x="3883928" y="995098"/>
            <a:ext cx="2304036" cy="12755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1F2E3B0-CAB2-2346-CEDC-431E3C9078D3}"/>
              </a:ext>
            </a:extLst>
          </p:cNvPr>
          <p:cNvSpPr txBox="1"/>
          <p:nvPr/>
        </p:nvSpPr>
        <p:spPr>
          <a:xfrm>
            <a:off x="6597609" y="2236563"/>
            <a:ext cx="2108329" cy="307777"/>
          </a:xfrm>
          <a:prstGeom prst="rect">
            <a:avLst/>
          </a:prstGeom>
          <a:noFill/>
        </p:spPr>
        <p:txBody>
          <a:bodyPr wrap="square">
            <a:spAutoFit/>
          </a:bodyPr>
          <a:lstStyle/>
          <a:p>
            <a:r>
              <a:rPr lang="en-US" b="1" i="0" dirty="0">
                <a:solidFill>
                  <a:srgbClr val="212121"/>
                </a:solidFill>
                <a:effectLst/>
                <a:latin typeface="Roboto" panose="02000000000000000000" pitchFamily="2" charset="0"/>
              </a:rPr>
              <a:t>Hyperparameter tuning </a:t>
            </a:r>
            <a:endParaRPr lang="en-US"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18" y="2779259"/>
            <a:ext cx="2569548" cy="10660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773" y="3048933"/>
            <a:ext cx="2058142" cy="782990"/>
          </a:xfrm>
          <a:prstGeom prst="rect">
            <a:avLst/>
          </a:prstGeom>
        </p:spPr>
      </p:pic>
    </p:spTree>
    <p:extLst>
      <p:ext uri="{BB962C8B-B14F-4D97-AF65-F5344CB8AC3E}">
        <p14:creationId xmlns:p14="http://schemas.microsoft.com/office/powerpoint/2010/main" val="26505300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xmlns="" id="{B22BA2C2-C568-AAB9-3BF2-CF6D73F81D4E}"/>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Hyperparameter Feature Importance</a:t>
            </a:r>
            <a:endParaRPr lang="en-US" b="0" i="0" dirty="0">
              <a:solidFill>
                <a:srgbClr val="212121"/>
              </a:solidFill>
              <a:effectLst/>
              <a:latin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885" y="990994"/>
            <a:ext cx="3702924" cy="480430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771" y="1143401"/>
            <a:ext cx="2632441" cy="3891883"/>
          </a:xfrm>
          <a:prstGeom prst="rect">
            <a:avLst/>
          </a:prstGeom>
        </p:spPr>
      </p:pic>
    </p:spTree>
    <p:extLst>
      <p:ext uri="{BB962C8B-B14F-4D97-AF65-F5344CB8AC3E}">
        <p14:creationId xmlns:p14="http://schemas.microsoft.com/office/powerpoint/2010/main" val="13951178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CONCLUSION:-</a:t>
            </a:r>
          </a:p>
        </p:txBody>
      </p:sp>
      <p:sp>
        <p:nvSpPr>
          <p:cNvPr id="3" name="TextBox 2">
            <a:extLst>
              <a:ext uri="{FF2B5EF4-FFF2-40B4-BE49-F238E27FC236}">
                <a16:creationId xmlns:a16="http://schemas.microsoft.com/office/drawing/2014/main" xmlns="" id="{B22BA2C2-C568-AAB9-3BF2-CF6D73F81D4E}"/>
              </a:ext>
            </a:extLst>
          </p:cNvPr>
          <p:cNvSpPr txBox="1"/>
          <p:nvPr/>
        </p:nvSpPr>
        <p:spPr>
          <a:xfrm>
            <a:off x="480131" y="651800"/>
            <a:ext cx="7838028" cy="1356782"/>
          </a:xfrm>
          <a:prstGeom prst="rect">
            <a:avLst/>
          </a:prstGeom>
          <a:noFill/>
        </p:spPr>
        <p:txBody>
          <a:bodyPr wrap="square" rtlCol="0">
            <a:spAutoFit/>
          </a:bodyPr>
          <a:lstStyle/>
          <a:p>
            <a:pPr marL="11430">
              <a:lnSpc>
                <a:spcPct val="125000"/>
              </a:lnSpc>
              <a:spcBef>
                <a:spcPts val="110"/>
              </a:spcBef>
              <a:spcAft>
                <a:spcPts val="115"/>
              </a:spcAft>
            </a:pPr>
            <a:r>
              <a:rPr lang="en-US" b="0" i="0" dirty="0">
                <a:solidFill>
                  <a:srgbClr val="212121"/>
                </a:solidFill>
                <a:effectLst/>
                <a:latin typeface="Roboto" panose="02000000000000000000" pitchFamily="2" charset="0"/>
              </a:rPr>
              <a:t>Random forest Regressor and Gradient Boosting </a:t>
            </a:r>
            <a:r>
              <a:rPr lang="en-US" b="0" i="0" dirty="0" err="1">
                <a:solidFill>
                  <a:srgbClr val="212121"/>
                </a:solidFill>
                <a:effectLst/>
                <a:latin typeface="Roboto" panose="02000000000000000000" pitchFamily="2" charset="0"/>
              </a:rPr>
              <a:t>gridsearchcv</a:t>
            </a:r>
            <a:r>
              <a:rPr lang="en-US" b="0" i="0" dirty="0">
                <a:solidFill>
                  <a:srgbClr val="212121"/>
                </a:solidFill>
                <a:effectLst/>
                <a:latin typeface="Roboto" panose="02000000000000000000" pitchFamily="2" charset="0"/>
              </a:rPr>
              <a:t> gives the highest R2 score of 99% and </a:t>
            </a:r>
            <a:r>
              <a:rPr lang="en-US" b="0" i="0" dirty="0" smtClean="0">
                <a:solidFill>
                  <a:srgbClr val="212121"/>
                </a:solidFill>
                <a:effectLst/>
                <a:latin typeface="Roboto" panose="02000000000000000000" pitchFamily="2" charset="0"/>
              </a:rPr>
              <a:t>96% </a:t>
            </a:r>
            <a:r>
              <a:rPr lang="en-US" b="0" i="0" dirty="0">
                <a:solidFill>
                  <a:srgbClr val="212121"/>
                </a:solidFill>
                <a:effectLst/>
                <a:latin typeface="Roboto" panose="02000000000000000000" pitchFamily="2" charset="0"/>
              </a:rPr>
              <a:t>respectively for Train Set and 92% for Test set.</a:t>
            </a:r>
          </a:p>
          <a:p>
            <a:pPr algn="l"/>
            <a:r>
              <a:rPr lang="en-US" b="0" i="0" dirty="0">
                <a:solidFill>
                  <a:srgbClr val="212121"/>
                </a:solidFill>
                <a:effectLst/>
                <a:latin typeface="Roboto" panose="02000000000000000000" pitchFamily="2" charset="0"/>
              </a:rPr>
              <a:t>Feature Importance value for Random Forest and Gradient Boost are different.</a:t>
            </a:r>
          </a:p>
          <a:p>
            <a:pPr algn="l"/>
            <a:r>
              <a:rPr lang="en-US" b="0" i="0" dirty="0">
                <a:solidFill>
                  <a:srgbClr val="212121"/>
                </a:solidFill>
                <a:effectLst/>
                <a:latin typeface="Roboto" panose="02000000000000000000" pitchFamily="2" charset="0"/>
              </a:rPr>
              <a:t>• We can deploy this model.</a:t>
            </a: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xmlns="" id="{AA8E3EEB-08A0-A69C-0A56-0A5980834B15}"/>
              </a:ext>
            </a:extLst>
          </p:cNvPr>
          <p:cNvSpPr txBox="1"/>
          <p:nvPr/>
        </p:nvSpPr>
        <p:spPr>
          <a:xfrm>
            <a:off x="5681933" y="4225864"/>
            <a:ext cx="1767016" cy="307777"/>
          </a:xfrm>
          <a:prstGeom prst="rect">
            <a:avLst/>
          </a:prstGeom>
          <a:noFill/>
        </p:spPr>
        <p:txBody>
          <a:bodyPr wrap="square">
            <a:spAutoFit/>
          </a:bodyPr>
          <a:lstStyle/>
          <a:p>
            <a:r>
              <a:rPr lang="en-US" b="0" i="0" dirty="0">
                <a:solidFill>
                  <a:srgbClr val="212121"/>
                </a:solidFill>
                <a:effectLst/>
                <a:latin typeface="Roboto" panose="02000000000000000000" pitchFamily="2" charset="0"/>
              </a:rPr>
              <a:t>Adjusted R2-Values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64" y="1881952"/>
            <a:ext cx="3857327" cy="300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145" y="1809647"/>
            <a:ext cx="5139001" cy="2176726"/>
          </a:xfrm>
          <a:prstGeom prst="rect">
            <a:avLst/>
          </a:prstGeom>
        </p:spPr>
      </p:pic>
    </p:spTree>
    <p:extLst>
      <p:ext uri="{BB962C8B-B14F-4D97-AF65-F5344CB8AC3E}">
        <p14:creationId xmlns:p14="http://schemas.microsoft.com/office/powerpoint/2010/main" val="217112874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xmlns=""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xmlns=""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xmlns=""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xmlns=""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xmlns=""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xmlns=""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xmlns=""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xmlns=""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694" y="2478611"/>
            <a:ext cx="4808306" cy="2196131"/>
          </a:xfrm>
          <a:prstGeom prst="rect">
            <a:avLst/>
          </a:prstGeom>
        </p:spPr>
      </p:pic>
    </p:spTree>
    <p:extLst>
      <p:ext uri="{BB962C8B-B14F-4D97-AF65-F5344CB8AC3E}">
        <p14:creationId xmlns:p14="http://schemas.microsoft.com/office/powerpoint/2010/main" val="28428669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xmln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xmlns=""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xmlns=""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xmlns=""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TotalTime>
  <Words>2220</Words>
  <Application>Microsoft Office PowerPoint</Application>
  <PresentationFormat>On-screen Show (16:9)</PresentationFormat>
  <Paragraphs>263</Paragraphs>
  <Slides>35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Montserrat</vt:lpstr>
      <vt:lpstr>Roboto</vt:lpstr>
      <vt:lpstr>Verdana</vt:lpstr>
      <vt:lpstr>Courier New</vt:lpstr>
      <vt:lpstr>Arial MT</vt:lpstr>
      <vt:lpstr>Wingdings</vt:lpstr>
      <vt:lpstr>Arial</vt:lpstr>
      <vt:lpstr>Algerian</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Dell</cp:lastModifiedBy>
  <cp:revision>26</cp:revision>
  <dcterms:modified xsi:type="dcterms:W3CDTF">2022-12-24T16:20:12Z</dcterms:modified>
</cp:coreProperties>
</file>